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19904888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14772338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84317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513985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43C3C-4BEC-4FFA-A018-58F3EB2199CC}"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8067665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F43C3C-4BEC-4FFA-A018-58F3EB2199CC}"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8085899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F43C3C-4BEC-4FFA-A018-58F3EB2199CC}" type="datetimeFigureOut">
              <a:rPr lang="en-US" smtClean="0"/>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7923680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43C3C-4BEC-4FFA-A018-58F3EB2199CC}" type="datetimeFigureOut">
              <a:rPr lang="en-US" smtClean="0"/>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4465063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43C3C-4BEC-4FFA-A018-58F3EB2199CC}" type="datetimeFigureOut">
              <a:rPr lang="en-US" smtClean="0"/>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1172480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3C3C-4BEC-4FFA-A018-58F3EB2199CC}"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4997514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3C3C-4BEC-4FFA-A018-58F3EB2199CC}"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41594571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43C3C-4BEC-4FFA-A018-58F3EB2199CC}" type="datetimeFigureOut">
              <a:rPr lang="en-US" smtClean="0"/>
              <a:t>1/7/2014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BD85C-7F6A-4093-BF5F-B0DF8F55BCE1}" type="slidenum">
              <a:rPr lang="en-US" smtClean="0"/>
              <a:t>‹#›</a:t>
            </a:fld>
            <a:endParaRPr lang="en-US"/>
          </a:p>
        </p:txBody>
      </p:sp>
    </p:spTree>
    <p:extLst>
      <p:ext uri="{BB962C8B-B14F-4D97-AF65-F5344CB8AC3E}">
        <p14:creationId xmlns:p14="http://schemas.microsoft.com/office/powerpoint/2010/main" val="315360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5780782"/>
            <a:ext cx="9144000" cy="1077218"/>
          </a:xfrm>
          <a:prstGeom prst="rect">
            <a:avLst/>
          </a:prstGeom>
          <a:solidFill>
            <a:schemeClr val="accent6">
              <a:lumMod val="50000"/>
            </a:schemeClr>
          </a:solidFill>
        </p:spPr>
        <p:txBody>
          <a:bodyPr wrap="square" rtlCol="0">
            <a:spAutoFit/>
          </a:bodyPr>
          <a:lstStyle/>
          <a:p>
            <a:r>
              <a:rPr lang="en-US" sz="3200" b="1" dirty="0" smtClean="0">
                <a:solidFill>
                  <a:schemeClr val="bg1"/>
                </a:solidFill>
              </a:rPr>
              <a:t>The Jordan River  </a:t>
            </a:r>
          </a:p>
          <a:p>
            <a:r>
              <a:rPr lang="en-US" sz="3200" b="1" dirty="0" smtClean="0">
                <a:solidFill>
                  <a:schemeClr val="bg1"/>
                </a:solidFill>
              </a:rPr>
              <a:t>Photograph ©2006 by Todd Bolen / bibleplaces.com</a:t>
            </a:r>
            <a:endParaRPr lang="en-US" sz="3200" b="1" dirty="0">
              <a:solidFill>
                <a:schemeClr val="bg1"/>
              </a:solidFill>
            </a:endParaRPr>
          </a:p>
        </p:txBody>
      </p:sp>
    </p:spTree>
    <p:extLst>
      <p:ext uri="{BB962C8B-B14F-4D97-AF65-F5344CB8AC3E}">
        <p14:creationId xmlns:p14="http://schemas.microsoft.com/office/powerpoint/2010/main" val="1343411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1.9-11:  The true light, who gives light to everyone, was coming into the world.  He was in the world, and the world was created by him, but the world did not </a:t>
            </a:r>
            <a:r>
              <a:rPr lang="en-US" sz="3200" b="1" dirty="0" smtClean="0">
                <a:solidFill>
                  <a:srgbClr val="FFFF00"/>
                </a:solidFill>
              </a:rPr>
              <a:t>recognize</a:t>
            </a:r>
            <a:r>
              <a:rPr lang="en-US" sz="3200" b="1" dirty="0" smtClean="0">
                <a:solidFill>
                  <a:schemeClr val="bg1"/>
                </a:solidFill>
              </a:rPr>
              <a:t> him.  He came to what was his own, but his own people did not receive him.</a:t>
            </a:r>
            <a:endParaRPr lang="en-US" sz="3200" b="1" dirty="0">
              <a:solidFill>
                <a:schemeClr val="bg1"/>
              </a:solidFill>
            </a:endParaRPr>
          </a:p>
        </p:txBody>
      </p:sp>
      <p:sp>
        <p:nvSpPr>
          <p:cNvPr id="6" name="TextBox 5"/>
          <p:cNvSpPr txBox="1"/>
          <p:nvPr/>
        </p:nvSpPr>
        <p:spPr>
          <a:xfrm>
            <a:off x="3559629" y="2554545"/>
            <a:ext cx="5584371" cy="2062103"/>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l-GR" sz="3200" b="1" dirty="0" smtClean="0">
                <a:solidFill>
                  <a:srgbClr val="FFFF00"/>
                </a:solidFill>
                <a:latin typeface="Times New Roman" panose="02020603050405020304" pitchFamily="18" charset="0"/>
                <a:cs typeface="Times New Roman" panose="02020603050405020304" pitchFamily="18" charset="0"/>
              </a:rPr>
              <a:t>γινώσκω</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smtClean="0">
                <a:solidFill>
                  <a:srgbClr val="FFFF00"/>
                </a:solidFill>
              </a:rPr>
              <a:t>= know, comprehend, 		 perceive, recognize</a:t>
            </a:r>
          </a:p>
          <a:p>
            <a:pPr algn="r"/>
            <a:endParaRPr lang="en-US" sz="3200" b="1" dirty="0" smtClean="0">
              <a:solidFill>
                <a:srgbClr val="FFFF00"/>
              </a:solidFill>
            </a:endParaRPr>
          </a:p>
        </p:txBody>
      </p:sp>
      <p:cxnSp>
        <p:nvCxnSpPr>
          <p:cNvPr id="7" name="Straight Arrow Connector 6"/>
          <p:cNvCxnSpPr/>
          <p:nvPr/>
        </p:nvCxnSpPr>
        <p:spPr>
          <a:xfrm>
            <a:off x="3635829" y="2037745"/>
            <a:ext cx="21771" cy="122778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2189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1.12-13:  But to all who have received him– those who believe in his name– he has given the right to become God's children – children not born by human parents or by human desire or a husband's decision, but by God.</a:t>
            </a:r>
            <a:endParaRPr lang="en-US" sz="3200" b="1" dirty="0">
              <a:solidFill>
                <a:schemeClr val="bg1"/>
              </a:solidFill>
            </a:endParaRPr>
          </a:p>
        </p:txBody>
      </p:sp>
    </p:spTree>
    <p:extLst>
      <p:ext uri="{BB962C8B-B14F-4D97-AF65-F5344CB8AC3E}">
        <p14:creationId xmlns:p14="http://schemas.microsoft.com/office/powerpoint/2010/main" val="21655109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1.14:  Now the Word became flesh and took up residence among us. We saw his glory– the glory of the one and only, full of grace and truth, who came from the Father.</a:t>
            </a:r>
            <a:endParaRPr lang="en-US" sz="3200" b="1" dirty="0">
              <a:solidFill>
                <a:schemeClr val="bg1"/>
              </a:solidFill>
            </a:endParaRPr>
          </a:p>
        </p:txBody>
      </p:sp>
    </p:spTree>
    <p:extLst>
      <p:ext uri="{BB962C8B-B14F-4D97-AF65-F5344CB8AC3E}">
        <p14:creationId xmlns:p14="http://schemas.microsoft.com/office/powerpoint/2010/main" val="15949523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1.14:  Now the </a:t>
            </a:r>
            <a:r>
              <a:rPr lang="en-US" sz="3200" b="1" dirty="0" smtClean="0">
                <a:solidFill>
                  <a:srgbClr val="FFFF00"/>
                </a:solidFill>
              </a:rPr>
              <a:t>Word became flesh </a:t>
            </a:r>
            <a:r>
              <a:rPr lang="en-US" sz="3200" b="1" dirty="0" smtClean="0">
                <a:solidFill>
                  <a:schemeClr val="bg1"/>
                </a:solidFill>
              </a:rPr>
              <a:t>and took up residence among us. We saw his glory– the glory of the one and only, full of grace and truth, who came from the Father.</a:t>
            </a:r>
            <a:endParaRPr lang="en-US" sz="3200" b="1" dirty="0">
              <a:solidFill>
                <a:schemeClr val="bg1"/>
              </a:solidFill>
            </a:endParaRPr>
          </a:p>
        </p:txBody>
      </p:sp>
      <p:sp>
        <p:nvSpPr>
          <p:cNvPr id="6" name="TextBox 5"/>
          <p:cNvSpPr txBox="1"/>
          <p:nvPr/>
        </p:nvSpPr>
        <p:spPr>
          <a:xfrm>
            <a:off x="2351315" y="2062103"/>
            <a:ext cx="6792686" cy="4031873"/>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cs typeface="Times New Roman" panose="02020603050405020304" pitchFamily="18" charset="0"/>
              </a:rPr>
              <a:t>Jesus is fully divine [the Son of God].</a:t>
            </a:r>
          </a:p>
          <a:p>
            <a:endParaRPr lang="en-US" sz="3200" b="1" dirty="0" smtClean="0">
              <a:solidFill>
                <a:srgbClr val="FFFF00"/>
              </a:solidFill>
            </a:endParaRPr>
          </a:p>
          <a:p>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rPr>
              <a:t>Jesus is fully human.</a:t>
            </a:r>
          </a:p>
          <a:p>
            <a:endParaRPr lang="en-US" sz="3200" b="1" dirty="0">
              <a:solidFill>
                <a:srgbClr val="FFFF00"/>
              </a:solidFill>
            </a:endParaRPr>
          </a:p>
          <a:p>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rPr>
              <a:t>Jesus thus has two natures,</a:t>
            </a:r>
          </a:p>
          <a:p>
            <a:r>
              <a:rPr lang="en-US" sz="3200" b="1" dirty="0" smtClean="0">
                <a:solidFill>
                  <a:srgbClr val="FFFF00"/>
                </a:solidFill>
              </a:rPr>
              <a:t>	but they do not mix or conflict.</a:t>
            </a:r>
          </a:p>
          <a:p>
            <a:pPr algn="r"/>
            <a:endParaRPr lang="en-US" sz="3200" b="1" dirty="0" smtClean="0">
              <a:solidFill>
                <a:srgbClr val="FFFF00"/>
              </a:solidFill>
            </a:endParaRPr>
          </a:p>
        </p:txBody>
      </p:sp>
    </p:spTree>
    <p:extLst>
      <p:ext uri="{BB962C8B-B14F-4D97-AF65-F5344CB8AC3E}">
        <p14:creationId xmlns:p14="http://schemas.microsoft.com/office/powerpoint/2010/main" val="33094005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1.14:  Now the Word became flesh and took up residence among us. We saw his glory– the glory of </a:t>
            </a:r>
            <a:r>
              <a:rPr lang="en-US" sz="3200" b="1" dirty="0" smtClean="0">
                <a:solidFill>
                  <a:srgbClr val="FFFF00"/>
                </a:solidFill>
              </a:rPr>
              <a:t>the one and only</a:t>
            </a:r>
            <a:r>
              <a:rPr lang="en-US" sz="3200" b="1" dirty="0" smtClean="0">
                <a:solidFill>
                  <a:schemeClr val="bg1"/>
                </a:solidFill>
              </a:rPr>
              <a:t>, full of grace and truth, who came from the Father.</a:t>
            </a:r>
            <a:endParaRPr lang="en-US" sz="3200" b="1" dirty="0">
              <a:solidFill>
                <a:schemeClr val="bg1"/>
              </a:solidFill>
            </a:endParaRPr>
          </a:p>
        </p:txBody>
      </p:sp>
      <p:sp>
        <p:nvSpPr>
          <p:cNvPr id="6" name="TextBox 5"/>
          <p:cNvSpPr txBox="1"/>
          <p:nvPr/>
        </p:nvSpPr>
        <p:spPr>
          <a:xfrm>
            <a:off x="2351315" y="2062103"/>
            <a:ext cx="6792686" cy="1569660"/>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l-GR" sz="3200" b="1" dirty="0" smtClean="0">
                <a:solidFill>
                  <a:srgbClr val="FFFF00"/>
                </a:solidFill>
                <a:latin typeface="Times New Roman" panose="02020603050405020304" pitchFamily="18" charset="0"/>
                <a:cs typeface="Times New Roman" panose="02020603050405020304" pitchFamily="18" charset="0"/>
              </a:rPr>
              <a:t>μονογενής</a:t>
            </a:r>
            <a:r>
              <a:rPr lang="en-US" sz="3200" b="1" dirty="0" smtClean="0">
                <a:solidFill>
                  <a:srgbClr val="FFFF00"/>
                </a:solidFill>
              </a:rPr>
              <a:t> = one and only</a:t>
            </a:r>
          </a:p>
          <a:p>
            <a:pPr algn="r"/>
            <a:endParaRPr lang="en-US" sz="3200" b="1" dirty="0" smtClean="0">
              <a:solidFill>
                <a:srgbClr val="FFFF00"/>
              </a:solidFill>
            </a:endParaRPr>
          </a:p>
        </p:txBody>
      </p:sp>
      <p:cxnSp>
        <p:nvCxnSpPr>
          <p:cNvPr id="7" name="Straight Arrow Connector 6"/>
          <p:cNvCxnSpPr/>
          <p:nvPr/>
        </p:nvCxnSpPr>
        <p:spPr>
          <a:xfrm>
            <a:off x="2830287" y="1569656"/>
            <a:ext cx="21770" cy="1140887"/>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81120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1.15-17:  John testified about him and shouted out, “This one was the one about whom I said, ‘He who comes after me is greater than I am, because he existed before me.’” For we have all received from his fullness one gracious gift after another. For the law was given through Moses, but grace and truth came about through Jesus </a:t>
            </a:r>
            <a:r>
              <a:rPr lang="en-US" sz="3200" b="1" smtClean="0">
                <a:solidFill>
                  <a:schemeClr val="bg1"/>
                </a:solidFill>
              </a:rPr>
              <a:t>Christ.</a:t>
            </a:r>
            <a:endParaRPr lang="en-US" sz="3200" b="1" dirty="0">
              <a:solidFill>
                <a:schemeClr val="bg1"/>
              </a:solidFill>
            </a:endParaRPr>
          </a:p>
        </p:txBody>
      </p:sp>
    </p:spTree>
    <p:extLst>
      <p:ext uri="{BB962C8B-B14F-4D97-AF65-F5344CB8AC3E}">
        <p14:creationId xmlns:p14="http://schemas.microsoft.com/office/powerpoint/2010/main" val="24715644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1.16-17:  For we have all received from his fullness one gracious gift after another. For the law was given through Moses, but grace and truth came about through Jesus </a:t>
            </a:r>
            <a:r>
              <a:rPr lang="en-US" sz="3200" b="1" dirty="0" smtClean="0">
                <a:solidFill>
                  <a:srgbClr val="FFFF00"/>
                </a:solidFill>
              </a:rPr>
              <a:t>Christ</a:t>
            </a:r>
            <a:r>
              <a:rPr lang="en-US" sz="3200" b="1" dirty="0" smtClean="0">
                <a:solidFill>
                  <a:schemeClr val="bg1"/>
                </a:solidFill>
              </a:rPr>
              <a:t>.</a:t>
            </a:r>
            <a:endParaRPr lang="en-US" sz="3200" b="1" dirty="0">
              <a:solidFill>
                <a:schemeClr val="bg1"/>
              </a:solidFill>
            </a:endParaRPr>
          </a:p>
        </p:txBody>
      </p:sp>
      <p:sp>
        <p:nvSpPr>
          <p:cNvPr id="6" name="TextBox 5"/>
          <p:cNvSpPr txBox="1"/>
          <p:nvPr/>
        </p:nvSpPr>
        <p:spPr>
          <a:xfrm>
            <a:off x="2291508" y="2064052"/>
            <a:ext cx="6852492" cy="3539430"/>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n-US" sz="3200" b="1" dirty="0" smtClean="0">
                <a:solidFill>
                  <a:srgbClr val="FFFF00"/>
                </a:solidFill>
              </a:rPr>
              <a:t>Christ = Messiah = God’s Anointed One.</a:t>
            </a:r>
          </a:p>
          <a:p>
            <a:endParaRPr lang="en-US" sz="3200" b="1" dirty="0">
              <a:solidFill>
                <a:srgbClr val="FFFF00"/>
              </a:solidFill>
            </a:endParaRPr>
          </a:p>
          <a:p>
            <a:r>
              <a:rPr lang="en-US" sz="3200" b="1" dirty="0" smtClean="0">
                <a:solidFill>
                  <a:srgbClr val="FFFF00"/>
                </a:solidFill>
              </a:rPr>
              <a:t>the savior, greatest prophet, high priest, and chosen king, whom God had promised would come.</a:t>
            </a:r>
          </a:p>
          <a:p>
            <a:pPr algn="r"/>
            <a:endParaRPr lang="en-US" sz="3200" b="1" dirty="0" smtClean="0">
              <a:solidFill>
                <a:srgbClr val="FFFF00"/>
              </a:solidFill>
            </a:endParaRPr>
          </a:p>
        </p:txBody>
      </p:sp>
      <p:cxnSp>
        <p:nvCxnSpPr>
          <p:cNvPr id="7" name="Straight Arrow Connector 6"/>
          <p:cNvCxnSpPr/>
          <p:nvPr/>
        </p:nvCxnSpPr>
        <p:spPr>
          <a:xfrm>
            <a:off x="4086210" y="1962916"/>
            <a:ext cx="12065" cy="670115"/>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44887" y="3093942"/>
            <a:ext cx="253388" cy="42043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2681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1.16-17:  For we have all received from his fullness one gracious gift after another. For the law was given through Moses, but </a:t>
            </a:r>
            <a:r>
              <a:rPr lang="en-US" sz="3200" b="1" dirty="0" smtClean="0">
                <a:solidFill>
                  <a:srgbClr val="FFFF00"/>
                </a:solidFill>
              </a:rPr>
              <a:t>grace and truth came about through Jesus Christ</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97089098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1.18:  </a:t>
            </a:r>
            <a:r>
              <a:rPr lang="en-US" sz="3200" b="1" dirty="0">
                <a:solidFill>
                  <a:schemeClr val="bg1"/>
                </a:solidFill>
              </a:rPr>
              <a:t>No one has ever seen God. The only one, himself God, who is in closest fellowship with the Father, has made God known</a:t>
            </a:r>
            <a:r>
              <a:rPr lang="en-US" sz="3200" b="1" dirty="0" smtClean="0">
                <a:solidFill>
                  <a:schemeClr val="bg1"/>
                </a:solidFill>
              </a:rPr>
              <a:t>.</a:t>
            </a:r>
            <a:endParaRPr lang="en-US" sz="3200" b="1" dirty="0">
              <a:solidFill>
                <a:schemeClr val="bg1"/>
              </a:solidFill>
            </a:endParaRPr>
          </a:p>
        </p:txBody>
      </p:sp>
      <p:sp>
        <p:nvSpPr>
          <p:cNvPr id="6" name="TextBox 5"/>
          <p:cNvSpPr txBox="1"/>
          <p:nvPr/>
        </p:nvSpPr>
        <p:spPr>
          <a:xfrm>
            <a:off x="2665927" y="1569660"/>
            <a:ext cx="6478073" cy="5278368"/>
          </a:xfrm>
          <a:prstGeom prst="rect">
            <a:avLst/>
          </a:prstGeom>
          <a:solidFill>
            <a:schemeClr val="accent1">
              <a:lumMod val="50000"/>
            </a:schemeClr>
          </a:solidFill>
        </p:spPr>
        <p:txBody>
          <a:bodyPr wrap="square" rtlCol="0">
            <a:spAutoFit/>
          </a:bodyPr>
          <a:lstStyle/>
          <a:p>
            <a:endParaRPr lang="en-US" b="1" dirty="0" smtClean="0">
              <a:solidFill>
                <a:srgbClr val="FFFF00"/>
              </a:solidFill>
            </a:endParaRPr>
          </a:p>
          <a:p>
            <a:r>
              <a:rPr lang="en-US" sz="3200" b="1" dirty="0" smtClean="0">
                <a:solidFill>
                  <a:srgbClr val="FFFF00"/>
                </a:solidFill>
                <a:cs typeface="Times New Roman" panose="02020603050405020304" pitchFamily="18" charset="0"/>
              </a:rPr>
              <a:t>Jesus is unique, divine, the light who reveals God and his salvation.</a:t>
            </a:r>
          </a:p>
          <a:p>
            <a:endParaRPr lang="en-US" b="1" dirty="0">
              <a:solidFill>
                <a:srgbClr val="FFFF00"/>
              </a:solidFill>
              <a:cs typeface="Times New Roman" panose="02020603050405020304" pitchFamily="18" charset="0"/>
            </a:endParaRPr>
          </a:p>
          <a:p>
            <a:r>
              <a:rPr lang="en-US" sz="3200" b="1" dirty="0" smtClean="0">
                <a:solidFill>
                  <a:srgbClr val="FFFF00"/>
                </a:solidFill>
                <a:cs typeface="Times New Roman" panose="02020603050405020304" pitchFamily="18" charset="0"/>
              </a:rPr>
              <a:t>Jesus revealed…</a:t>
            </a:r>
          </a:p>
          <a:p>
            <a:pPr>
              <a:spcBef>
                <a:spcPts val="1800"/>
              </a:spcBef>
            </a:pPr>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cs typeface="Times New Roman" panose="02020603050405020304" pitchFamily="18" charset="0"/>
              </a:rPr>
              <a:t>God in a way we could understand; </a:t>
            </a:r>
          </a:p>
          <a:p>
            <a:pPr>
              <a:spcBef>
                <a:spcPts val="1800"/>
              </a:spcBef>
            </a:pPr>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cs typeface="Times New Roman" panose="02020603050405020304" pitchFamily="18" charset="0"/>
              </a:rPr>
              <a:t>how to live as a person created and transformed into God’s image;  </a:t>
            </a:r>
          </a:p>
          <a:p>
            <a:pPr>
              <a:spcBef>
                <a:spcPts val="1800"/>
              </a:spcBef>
            </a:pPr>
            <a:r>
              <a:rPr lang="en-US" sz="3200" b="1" dirty="0" smtClean="0">
                <a:solidFill>
                  <a:srgbClr val="FFFF00"/>
                </a:solidFill>
                <a:cs typeface="Times New Roman" panose="02020603050405020304" pitchFamily="18" charset="0"/>
                <a:sym typeface="Wingdings 2" panose="05020102010507070707" pitchFamily="18" charset="2"/>
              </a:rPr>
              <a:t> </a:t>
            </a:r>
            <a:r>
              <a:rPr lang="en-US" sz="3200" b="1" dirty="0" smtClean="0">
                <a:solidFill>
                  <a:srgbClr val="FFFF00"/>
                </a:solidFill>
                <a:cs typeface="Times New Roman" panose="02020603050405020304" pitchFamily="18" charset="0"/>
              </a:rPr>
              <a:t>how to know God intimately and thus be saved.</a:t>
            </a:r>
            <a:endParaRPr lang="en-US" sz="3200" b="1" dirty="0" smtClean="0">
              <a:solidFill>
                <a:srgbClr val="FFFF00"/>
              </a:solidFill>
            </a:endParaRPr>
          </a:p>
        </p:txBody>
      </p:sp>
    </p:spTree>
    <p:extLst>
      <p:ext uri="{BB962C8B-B14F-4D97-AF65-F5344CB8AC3E}">
        <p14:creationId xmlns:p14="http://schemas.microsoft.com/office/powerpoint/2010/main" val="33942938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178309"/>
            <a:ext cx="2522863" cy="584775"/>
          </a:xfrm>
          <a:prstGeom prst="rect">
            <a:avLst/>
          </a:prstGeom>
          <a:noFill/>
        </p:spPr>
        <p:txBody>
          <a:bodyPr wrap="square" rtlCol="0">
            <a:spAutoFit/>
          </a:bodyPr>
          <a:lstStyle/>
          <a:p>
            <a:r>
              <a:rPr lang="en-US" sz="3200" dirty="0" smtClean="0">
                <a:solidFill>
                  <a:schemeClr val="bg1"/>
                </a:solidFill>
              </a:rPr>
              <a:t>Who is Jesus?</a:t>
            </a:r>
            <a:endParaRPr lang="en-US" sz="3200" dirty="0">
              <a:solidFill>
                <a:schemeClr val="bg1"/>
              </a:solidFill>
            </a:endParaRPr>
          </a:p>
        </p:txBody>
      </p:sp>
      <p:sp>
        <p:nvSpPr>
          <p:cNvPr id="4" name="TextBox 3"/>
          <p:cNvSpPr txBox="1"/>
          <p:nvPr/>
        </p:nvSpPr>
        <p:spPr>
          <a:xfrm>
            <a:off x="3459296" y="716097"/>
            <a:ext cx="5684704" cy="5509200"/>
          </a:xfrm>
          <a:prstGeom prst="rect">
            <a:avLst/>
          </a:prstGeom>
          <a:noFill/>
        </p:spPr>
        <p:txBody>
          <a:bodyPr wrap="square" rtlCol="0">
            <a:spAutoFit/>
          </a:bodyPr>
          <a:lstStyle/>
          <a:p>
            <a:r>
              <a:rPr lang="en-US" sz="3200" dirty="0" smtClean="0">
                <a:solidFill>
                  <a:schemeClr val="bg1"/>
                </a:solidFill>
              </a:rPr>
              <a:t>Son of God [1-2, 14, 18]</a:t>
            </a:r>
          </a:p>
          <a:p>
            <a:endParaRPr lang="en-US" sz="3200" dirty="0">
              <a:solidFill>
                <a:schemeClr val="bg1"/>
              </a:solidFill>
            </a:endParaRPr>
          </a:p>
          <a:p>
            <a:r>
              <a:rPr lang="en-US" sz="3200" dirty="0" smtClean="0">
                <a:solidFill>
                  <a:schemeClr val="bg1"/>
                </a:solidFill>
              </a:rPr>
              <a:t>Full revelation of God [1, 18]</a:t>
            </a:r>
          </a:p>
          <a:p>
            <a:endParaRPr lang="en-US" sz="3200" dirty="0">
              <a:solidFill>
                <a:schemeClr val="bg1"/>
              </a:solidFill>
            </a:endParaRPr>
          </a:p>
          <a:p>
            <a:r>
              <a:rPr lang="en-US" sz="3200" dirty="0" smtClean="0">
                <a:solidFill>
                  <a:schemeClr val="bg1"/>
                </a:solidFill>
              </a:rPr>
              <a:t>Eternal Creator [1-3, 10-11]</a:t>
            </a:r>
          </a:p>
          <a:p>
            <a:endParaRPr lang="en-US" sz="3200" dirty="0">
              <a:solidFill>
                <a:schemeClr val="bg1"/>
              </a:solidFill>
            </a:endParaRPr>
          </a:p>
          <a:p>
            <a:r>
              <a:rPr lang="en-US" sz="3200" dirty="0" smtClean="0">
                <a:solidFill>
                  <a:schemeClr val="bg1"/>
                </a:solidFill>
              </a:rPr>
              <a:t>Promised Messiah/Christ [11, 17]</a:t>
            </a:r>
          </a:p>
          <a:p>
            <a:endParaRPr lang="en-US" sz="3200" dirty="0">
              <a:solidFill>
                <a:schemeClr val="bg1"/>
              </a:solidFill>
            </a:endParaRPr>
          </a:p>
          <a:p>
            <a:r>
              <a:rPr lang="en-US" sz="3200" dirty="0" smtClean="0">
                <a:solidFill>
                  <a:schemeClr val="bg1"/>
                </a:solidFill>
              </a:rPr>
              <a:t>Savior [12-13, 16-17]</a:t>
            </a:r>
          </a:p>
          <a:p>
            <a:endParaRPr lang="en-US" sz="3200" dirty="0">
              <a:solidFill>
                <a:schemeClr val="bg1"/>
              </a:solidFill>
            </a:endParaRPr>
          </a:p>
          <a:p>
            <a:r>
              <a:rPr lang="en-US" sz="3200" dirty="0" smtClean="0">
                <a:solidFill>
                  <a:schemeClr val="bg1"/>
                </a:solidFill>
              </a:rPr>
              <a:t>Light that is Life [4-5, 9]</a:t>
            </a:r>
            <a:endParaRPr lang="en-US" sz="3200" dirty="0">
              <a:solidFill>
                <a:schemeClr val="bg1"/>
              </a:solidFill>
            </a:endParaRPr>
          </a:p>
        </p:txBody>
      </p:sp>
      <p:cxnSp>
        <p:nvCxnSpPr>
          <p:cNvPr id="5" name="Straight Arrow Connector 4"/>
          <p:cNvCxnSpPr>
            <a:stCxn id="2" idx="3"/>
          </p:cNvCxnSpPr>
          <p:nvPr/>
        </p:nvCxnSpPr>
        <p:spPr>
          <a:xfrm flipV="1">
            <a:off x="2522863" y="1134737"/>
            <a:ext cx="936433" cy="233596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 idx="3"/>
          </p:cNvCxnSpPr>
          <p:nvPr/>
        </p:nvCxnSpPr>
        <p:spPr>
          <a:xfrm flipV="1">
            <a:off x="2522863" y="2016087"/>
            <a:ext cx="936433" cy="145461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 idx="3"/>
          </p:cNvCxnSpPr>
          <p:nvPr/>
        </p:nvCxnSpPr>
        <p:spPr>
          <a:xfrm flipV="1">
            <a:off x="2522863" y="2974555"/>
            <a:ext cx="936433" cy="49614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2" idx="3"/>
          </p:cNvCxnSpPr>
          <p:nvPr/>
        </p:nvCxnSpPr>
        <p:spPr>
          <a:xfrm>
            <a:off x="2522863" y="3470697"/>
            <a:ext cx="936433" cy="41864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3"/>
          </p:cNvCxnSpPr>
          <p:nvPr/>
        </p:nvCxnSpPr>
        <p:spPr>
          <a:xfrm>
            <a:off x="2522863" y="3470697"/>
            <a:ext cx="936433" cy="1420792"/>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 idx="3"/>
          </p:cNvCxnSpPr>
          <p:nvPr/>
        </p:nvCxnSpPr>
        <p:spPr>
          <a:xfrm>
            <a:off x="2522863" y="3470697"/>
            <a:ext cx="936433" cy="237926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3369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062103"/>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  </a:t>
            </a:r>
          </a:p>
          <a:p>
            <a:r>
              <a:rPr lang="en-US" sz="3200" b="1" dirty="0" smtClean="0">
                <a:solidFill>
                  <a:schemeClr val="bg1"/>
                </a:solidFill>
              </a:rPr>
              <a:t>In </a:t>
            </a:r>
            <a:r>
              <a:rPr lang="en-US" sz="3200" b="1" dirty="0">
                <a:solidFill>
                  <a:schemeClr val="bg1"/>
                </a:solidFill>
              </a:rPr>
              <a:t>the beginning was the Word, </a:t>
            </a:r>
            <a:endParaRPr lang="en-US" sz="3200" b="1" dirty="0" smtClean="0">
              <a:solidFill>
                <a:schemeClr val="bg1"/>
              </a:solidFill>
            </a:endParaRPr>
          </a:p>
          <a:p>
            <a:r>
              <a:rPr lang="en-US" sz="3200" b="1" dirty="0" smtClean="0">
                <a:solidFill>
                  <a:schemeClr val="bg1"/>
                </a:solidFill>
              </a:rPr>
              <a:t>		and </a:t>
            </a:r>
            <a:r>
              <a:rPr lang="en-US" sz="3200" b="1" dirty="0">
                <a:solidFill>
                  <a:schemeClr val="bg1"/>
                </a:solidFill>
              </a:rPr>
              <a:t>the Word was with God, </a:t>
            </a:r>
            <a:endParaRPr lang="en-US" sz="3200" b="1" dirty="0" smtClean="0">
              <a:solidFill>
                <a:schemeClr val="bg1"/>
              </a:solidFill>
            </a:endParaRPr>
          </a:p>
          <a:p>
            <a:r>
              <a:rPr lang="en-US" sz="3200" b="1" dirty="0" smtClean="0">
                <a:solidFill>
                  <a:schemeClr val="bg1"/>
                </a:solidFill>
              </a:rPr>
              <a:t>				and </a:t>
            </a:r>
            <a:r>
              <a:rPr lang="en-US" sz="3200" b="1" dirty="0">
                <a:solidFill>
                  <a:schemeClr val="bg1"/>
                </a:solidFill>
              </a:rPr>
              <a:t>the Word was fully God.  </a:t>
            </a:r>
            <a:endParaRPr lang="en-US" sz="3200" b="1" dirty="0" smtClean="0">
              <a:solidFill>
                <a:schemeClr val="bg1"/>
              </a:solidFill>
            </a:endParaRPr>
          </a:p>
        </p:txBody>
      </p:sp>
      <p:sp>
        <p:nvSpPr>
          <p:cNvPr id="9" name="TextBox 8"/>
          <p:cNvSpPr txBox="1"/>
          <p:nvPr/>
        </p:nvSpPr>
        <p:spPr>
          <a:xfrm>
            <a:off x="0" y="2062103"/>
            <a:ext cx="9144000" cy="1569660"/>
          </a:xfrm>
          <a:prstGeom prst="rect">
            <a:avLst/>
          </a:prstGeom>
          <a:solidFill>
            <a:schemeClr val="accent1">
              <a:lumMod val="50000"/>
            </a:schemeClr>
          </a:solidFill>
        </p:spPr>
        <p:txBody>
          <a:bodyPr wrap="square" rtlCol="0">
            <a:spAutoFit/>
          </a:bodyPr>
          <a:lstStyle/>
          <a:p>
            <a:r>
              <a:rPr lang="en-US" sz="3200" b="1" dirty="0" smtClean="0">
                <a:solidFill>
                  <a:srgbClr val="FFFF00"/>
                </a:solidFill>
              </a:rPr>
              <a:t>The Word is eternal.</a:t>
            </a:r>
          </a:p>
          <a:p>
            <a:r>
              <a:rPr lang="en-US" sz="3200" b="1" dirty="0">
                <a:solidFill>
                  <a:srgbClr val="FFFF00"/>
                </a:solidFill>
              </a:rPr>
              <a:t>	</a:t>
            </a:r>
            <a:r>
              <a:rPr lang="en-US" sz="3200" b="1" dirty="0" smtClean="0">
                <a:solidFill>
                  <a:srgbClr val="FFFF00"/>
                </a:solidFill>
              </a:rPr>
              <a:t>	The Word is not God the Father.</a:t>
            </a:r>
          </a:p>
          <a:p>
            <a:r>
              <a:rPr lang="en-US" sz="3200" b="1" dirty="0">
                <a:solidFill>
                  <a:srgbClr val="FFFF00"/>
                </a:solidFill>
              </a:rPr>
              <a:t>	</a:t>
            </a:r>
            <a:r>
              <a:rPr lang="en-US" sz="3200" b="1" dirty="0" smtClean="0">
                <a:solidFill>
                  <a:srgbClr val="FFFF00"/>
                </a:solidFill>
              </a:rPr>
              <a:t>			The Word is divine like God.</a:t>
            </a:r>
            <a:endParaRPr lang="en-US" sz="3200" b="1" dirty="0" smtClean="0">
              <a:solidFill>
                <a:srgbClr val="FFFF00"/>
              </a:solidFill>
            </a:endParaRPr>
          </a:p>
        </p:txBody>
      </p:sp>
      <p:cxnSp>
        <p:nvCxnSpPr>
          <p:cNvPr id="8" name="Straight Arrow Connector 7"/>
          <p:cNvCxnSpPr/>
          <p:nvPr/>
        </p:nvCxnSpPr>
        <p:spPr>
          <a:xfrm>
            <a:off x="867024" y="1045029"/>
            <a:ext cx="21772" cy="11321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710458" y="2062103"/>
            <a:ext cx="16866" cy="92579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599645" y="1496046"/>
            <a:ext cx="21772" cy="11321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3613045"/>
            <a:ext cx="9144000" cy="584775"/>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1.2:  The </a:t>
            </a:r>
            <a:r>
              <a:rPr lang="en-US" sz="3200" b="1" dirty="0">
                <a:solidFill>
                  <a:schemeClr val="bg1"/>
                </a:solidFill>
              </a:rPr>
              <a:t>Word was with God in the beginning</a:t>
            </a:r>
            <a:r>
              <a:rPr lang="en-US" sz="3200" b="1" dirty="0" smtClean="0">
                <a:solidFill>
                  <a:schemeClr val="bg1"/>
                </a:solidFill>
              </a:rPr>
              <a:t>.</a:t>
            </a:r>
            <a:endParaRPr lang="en-US" sz="3200" b="1" dirty="0">
              <a:solidFill>
                <a:schemeClr val="bg1"/>
              </a:solidFill>
            </a:endParaRPr>
          </a:p>
        </p:txBody>
      </p:sp>
    </p:spTree>
    <p:extLst>
      <p:ext uri="{BB962C8B-B14F-4D97-AF65-F5344CB8AC3E}">
        <p14:creationId xmlns:p14="http://schemas.microsoft.com/office/powerpoint/2010/main" val="37181659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89549" y="839450"/>
            <a:ext cx="7736974" cy="5197864"/>
          </a:xfrm>
          <a:prstGeom prst="rect">
            <a:avLst/>
          </a:prstGeom>
        </p:spPr>
      </p:pic>
    </p:spTree>
    <p:extLst>
      <p:ext uri="{BB962C8B-B14F-4D97-AF65-F5344CB8AC3E}">
        <p14:creationId xmlns:p14="http://schemas.microsoft.com/office/powerpoint/2010/main" val="25222655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1.1-2:  </a:t>
            </a:r>
            <a:r>
              <a:rPr lang="en-US" sz="3200" b="1" dirty="0">
                <a:solidFill>
                  <a:schemeClr val="bg1"/>
                </a:solidFill>
              </a:rPr>
              <a:t>In the beginning was the Word, and the Word was with God, and the </a:t>
            </a:r>
            <a:r>
              <a:rPr lang="en-US" sz="3200" b="1" dirty="0">
                <a:solidFill>
                  <a:srgbClr val="FFFF00"/>
                </a:solidFill>
              </a:rPr>
              <a:t>Word</a:t>
            </a:r>
            <a:r>
              <a:rPr lang="en-US" sz="3200" b="1" dirty="0">
                <a:solidFill>
                  <a:schemeClr val="bg1"/>
                </a:solidFill>
              </a:rPr>
              <a:t> was fully God.  The Word was with God in the beginning.</a:t>
            </a:r>
          </a:p>
        </p:txBody>
      </p:sp>
      <p:sp>
        <p:nvSpPr>
          <p:cNvPr id="9" name="TextBox 8"/>
          <p:cNvSpPr txBox="1"/>
          <p:nvPr/>
        </p:nvSpPr>
        <p:spPr>
          <a:xfrm>
            <a:off x="4767943" y="1569660"/>
            <a:ext cx="4376057" cy="2062103"/>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n-US" sz="3200" b="1" dirty="0" smtClean="0">
                <a:solidFill>
                  <a:srgbClr val="FFFF00"/>
                </a:solidFill>
              </a:rPr>
              <a:t>v.14: became flesh</a:t>
            </a:r>
          </a:p>
          <a:p>
            <a:pPr algn="r"/>
            <a:endParaRPr lang="en-US" sz="3200" b="1" dirty="0" smtClean="0">
              <a:solidFill>
                <a:schemeClr val="bg1"/>
              </a:solidFill>
            </a:endParaRPr>
          </a:p>
          <a:p>
            <a:r>
              <a:rPr lang="en-US" sz="3200" b="1" smtClean="0">
                <a:solidFill>
                  <a:srgbClr val="FFFF00"/>
                </a:solidFill>
              </a:rPr>
              <a:t>v.17: </a:t>
            </a:r>
            <a:r>
              <a:rPr lang="en-US" sz="3200" b="1" dirty="0" smtClean="0">
                <a:solidFill>
                  <a:srgbClr val="FFFF00"/>
                </a:solidFill>
              </a:rPr>
              <a:t>is Jesus Christ</a:t>
            </a:r>
          </a:p>
        </p:txBody>
      </p:sp>
      <p:cxnSp>
        <p:nvCxnSpPr>
          <p:cNvPr id="8" name="Straight Arrow Connector 7"/>
          <p:cNvCxnSpPr/>
          <p:nvPr/>
        </p:nvCxnSpPr>
        <p:spPr>
          <a:xfrm>
            <a:off x="5203371" y="1023257"/>
            <a:ext cx="21772" cy="11321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25143" y="2579914"/>
            <a:ext cx="0" cy="46808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9321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1.3:  All things were created by </a:t>
            </a:r>
            <a:r>
              <a:rPr lang="en-US" sz="3200" b="1" dirty="0" smtClean="0">
                <a:solidFill>
                  <a:schemeClr val="bg1"/>
                </a:solidFill>
              </a:rPr>
              <a:t>him, </a:t>
            </a:r>
            <a:r>
              <a:rPr lang="en-US" sz="3200" b="1" dirty="0" smtClean="0">
                <a:solidFill>
                  <a:schemeClr val="bg1"/>
                </a:solidFill>
              </a:rPr>
              <a:t>and apart from him not one thing was created that has been created.</a:t>
            </a:r>
            <a:endParaRPr lang="en-US" sz="3200" b="1" dirty="0">
              <a:solidFill>
                <a:schemeClr val="bg1"/>
              </a:solidFill>
            </a:endParaRPr>
          </a:p>
        </p:txBody>
      </p:sp>
    </p:spTree>
    <p:extLst>
      <p:ext uri="{BB962C8B-B14F-4D97-AF65-F5344CB8AC3E}">
        <p14:creationId xmlns:p14="http://schemas.microsoft.com/office/powerpoint/2010/main" val="46442552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1.4-5:  In him was life, and the life was the light of mankind.  And the light shines on in the darkness, but the darkness has not mastered it.</a:t>
            </a:r>
            <a:endParaRPr lang="en-US" sz="3200" b="1" dirty="0">
              <a:solidFill>
                <a:schemeClr val="bg1"/>
              </a:solidFill>
            </a:endParaRPr>
          </a:p>
        </p:txBody>
      </p:sp>
    </p:spTree>
    <p:extLst>
      <p:ext uri="{BB962C8B-B14F-4D97-AF65-F5344CB8AC3E}">
        <p14:creationId xmlns:p14="http://schemas.microsoft.com/office/powerpoint/2010/main" val="8659405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1.4-5:  In him was life, and the life was the light of mankind.  And the light shines on in the darkness, but the darkness has not </a:t>
            </a:r>
            <a:r>
              <a:rPr lang="en-US" sz="3200" b="1" dirty="0" smtClean="0">
                <a:solidFill>
                  <a:srgbClr val="FFFF00"/>
                </a:solidFill>
              </a:rPr>
              <a:t>mastered</a:t>
            </a:r>
            <a:r>
              <a:rPr lang="en-US" sz="3200" b="1" dirty="0" smtClean="0">
                <a:solidFill>
                  <a:schemeClr val="bg1"/>
                </a:solidFill>
              </a:rPr>
              <a:t> it.</a:t>
            </a:r>
            <a:endParaRPr lang="en-US" sz="3200" b="1" dirty="0">
              <a:solidFill>
                <a:schemeClr val="bg1"/>
              </a:solidFill>
            </a:endParaRPr>
          </a:p>
        </p:txBody>
      </p:sp>
      <p:sp>
        <p:nvSpPr>
          <p:cNvPr id="6" name="TextBox 5"/>
          <p:cNvSpPr txBox="1"/>
          <p:nvPr/>
        </p:nvSpPr>
        <p:spPr>
          <a:xfrm>
            <a:off x="4452257" y="1569660"/>
            <a:ext cx="4691743" cy="2062103"/>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l-GR" sz="3200" b="1" dirty="0" smtClean="0">
                <a:solidFill>
                  <a:srgbClr val="FFFF00"/>
                </a:solidFill>
                <a:latin typeface="Times New Roman" panose="02020603050405020304" pitchFamily="18" charset="0"/>
                <a:cs typeface="Times New Roman" panose="02020603050405020304" pitchFamily="18" charset="0"/>
              </a:rPr>
              <a:t>καταλαμβάνω</a:t>
            </a:r>
            <a:r>
              <a:rPr lang="en-US" sz="3200" b="1" dirty="0" smtClean="0">
                <a:solidFill>
                  <a:srgbClr val="FFFF00"/>
                </a:solidFill>
                <a:latin typeface="Times New Roman" panose="02020603050405020304" pitchFamily="18" charset="0"/>
                <a:cs typeface="Times New Roman" panose="02020603050405020304" pitchFamily="18" charset="0"/>
              </a:rPr>
              <a:t> </a:t>
            </a:r>
            <a:r>
              <a:rPr lang="en-US" sz="3200" b="1" dirty="0" smtClean="0">
                <a:solidFill>
                  <a:srgbClr val="FFFF00"/>
                </a:solidFill>
              </a:rPr>
              <a:t>= overcome</a:t>
            </a:r>
          </a:p>
          <a:p>
            <a:pPr algn="r"/>
            <a:r>
              <a:rPr lang="en-US" sz="3200" b="1" dirty="0" smtClean="0">
                <a:solidFill>
                  <a:srgbClr val="FFFF00"/>
                </a:solidFill>
              </a:rPr>
              <a:t> [win, seize, grasp]</a:t>
            </a:r>
          </a:p>
          <a:p>
            <a:pPr algn="r"/>
            <a:endParaRPr lang="en-US" sz="3200" b="1" dirty="0" smtClean="0">
              <a:solidFill>
                <a:srgbClr val="FFFF00"/>
              </a:solidFill>
            </a:endParaRPr>
          </a:p>
        </p:txBody>
      </p:sp>
      <p:cxnSp>
        <p:nvCxnSpPr>
          <p:cNvPr id="3" name="Straight Arrow Connector 2"/>
          <p:cNvCxnSpPr/>
          <p:nvPr/>
        </p:nvCxnSpPr>
        <p:spPr>
          <a:xfrm>
            <a:off x="5083629" y="1569660"/>
            <a:ext cx="21771" cy="64014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3422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1.6-8:  A man came, sent from God, whose name was John.  He came as a witness to testify about the light, so that everyone might believe through him.  He himself was not the light, but he came to testify about the light.</a:t>
            </a:r>
            <a:endParaRPr lang="en-US" sz="3200" b="1" dirty="0">
              <a:solidFill>
                <a:schemeClr val="bg1"/>
              </a:solidFill>
            </a:endParaRPr>
          </a:p>
        </p:txBody>
      </p:sp>
    </p:spTree>
    <p:extLst>
      <p:ext uri="{BB962C8B-B14F-4D97-AF65-F5344CB8AC3E}">
        <p14:creationId xmlns:p14="http://schemas.microsoft.com/office/powerpoint/2010/main" val="38606611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accent1">
              <a:lumMod val="50000"/>
            </a:schemeClr>
          </a:solidFill>
        </p:spPr>
        <p:txBody>
          <a:bodyPr wrap="square" rtlCol="0">
            <a:spAutoFit/>
          </a:bodyPr>
          <a:lstStyle/>
          <a:p>
            <a:r>
              <a:rPr lang="en-US" sz="3200" b="1" dirty="0" smtClean="0">
                <a:solidFill>
                  <a:schemeClr val="bg1"/>
                </a:solidFill>
              </a:rPr>
              <a:t>John 1.9-11:  The true light, who gives light to everyone, was coming into the world.  He was in the world, and the world was created by him, but the world did not recognize him.  He came to what was his own, but his own people did not receive him.</a:t>
            </a:r>
            <a:endParaRPr lang="en-US" sz="3200" b="1" dirty="0">
              <a:solidFill>
                <a:schemeClr val="bg1"/>
              </a:solidFill>
            </a:endParaRPr>
          </a:p>
        </p:txBody>
      </p:sp>
    </p:spTree>
    <p:extLst>
      <p:ext uri="{BB962C8B-B14F-4D97-AF65-F5344CB8AC3E}">
        <p14:creationId xmlns:p14="http://schemas.microsoft.com/office/powerpoint/2010/main" val="38227914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857</Words>
  <Application>Microsoft Office PowerPoint</Application>
  <PresentationFormat>On-screen Show (4:3)</PresentationFormat>
  <Paragraphs>66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19</cp:revision>
  <dcterms:created xsi:type="dcterms:W3CDTF">2013-12-23T20:28:56Z</dcterms:created>
  <dcterms:modified xsi:type="dcterms:W3CDTF">2014-01-07T15:39:05Z</dcterms:modified>
</cp:coreProperties>
</file>